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3" r:id="rId2"/>
  </p:sldMasterIdLst>
  <p:notesMasterIdLst>
    <p:notesMasterId r:id="rId15"/>
  </p:notesMasterIdLst>
  <p:handoutMasterIdLst>
    <p:handoutMasterId r:id="rId16"/>
  </p:handoutMasterIdLst>
  <p:sldIdLst>
    <p:sldId id="269" r:id="rId3"/>
    <p:sldId id="289" r:id="rId4"/>
    <p:sldId id="279" r:id="rId5"/>
    <p:sldId id="280" r:id="rId6"/>
    <p:sldId id="272" r:id="rId7"/>
    <p:sldId id="278" r:id="rId8"/>
    <p:sldId id="282" r:id="rId9"/>
    <p:sldId id="261" r:id="rId10"/>
    <p:sldId id="283" r:id="rId11"/>
    <p:sldId id="286" r:id="rId12"/>
    <p:sldId id="295" r:id="rId13"/>
    <p:sldId id="294" r:id="rId14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C14"/>
    <a:srgbClr val="000000"/>
    <a:srgbClr val="74F76D"/>
    <a:srgbClr val="D7FDA9"/>
    <a:srgbClr val="C1E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1618" autoAdjust="0"/>
  </p:normalViewPr>
  <p:slideViewPr>
    <p:cSldViewPr snapToGrid="0" showGuides="1">
      <p:cViewPr varScale="1">
        <p:scale>
          <a:sx n="83" d="100"/>
          <a:sy n="83" d="100"/>
        </p:scale>
        <p:origin x="84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35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t>13.12.2022</a:t>
            </a:fld>
            <a:endParaRPr lang="ru-RU" dirty="0"/>
          </a:p>
        </p:txBody>
      </p:sp>
      <p:sp>
        <p:nvSpPr>
          <p:cNvPr id="1048636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37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679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29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t>13.12.2022</a:t>
            </a:fld>
            <a:endParaRPr lang="ru-RU" dirty="0"/>
          </a:p>
        </p:txBody>
      </p:sp>
      <p:sp>
        <p:nvSpPr>
          <p:cNvPr id="1048630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1048631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48632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33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88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2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3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486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486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13.12.2022</a:t>
            </a:fld>
            <a:endParaRPr lang="ru-RU" dirty="0"/>
          </a:p>
        </p:txBody>
      </p:sp>
      <p:sp>
        <p:nvSpPr>
          <p:cNvPr id="10486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2097202" name="Рисунок 10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9177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4858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13.12.2022</a:t>
            </a:fld>
            <a:endParaRPr lang="ru-RU" dirty="0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01632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3145730" name="Прямая соединительная линия 16"/>
            <p:cNvCxnSpPr>
              <a:cxnSpLocks/>
            </p:cNvCxnSpPr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Прямая соединительная линия 17"/>
            <p:cNvCxnSpPr>
              <a:cxnSpLocks/>
            </p:cNvCxnSpPr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3145732" name="Прямая соединительная линия 14"/>
            <p:cNvCxnSpPr>
              <a:cxnSpLocks/>
            </p:cNvCxnSpPr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Прямая соединительная линия 15"/>
            <p:cNvCxnSpPr>
              <a:cxnSpLocks/>
            </p:cNvCxnSpPr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80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rgbClr val="0A3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581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rgbClr val="0A3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58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485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48584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9373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5"/>
            <a:r>
              <a:rPr lang="ru-RU" dirty="0"/>
              <a:t>Шестой уровень</a:t>
            </a:r>
          </a:p>
          <a:p>
            <a:pPr lvl="6"/>
            <a:r>
              <a:rPr lang="ru-RU" dirty="0"/>
              <a:t>Седьмой уровень</a:t>
            </a:r>
          </a:p>
          <a:p>
            <a:pPr lvl="7"/>
            <a:r>
              <a:rPr lang="ru-RU" dirty="0"/>
              <a:t>Восьмой уровень</a:t>
            </a:r>
          </a:p>
          <a:p>
            <a:pPr lvl="8"/>
            <a:r>
              <a:rPr lang="ru-RU" dirty="0"/>
              <a:t>Девятый уровень</a:t>
            </a:r>
          </a:p>
        </p:txBody>
      </p:sp>
      <p:sp>
        <p:nvSpPr>
          <p:cNvPr id="1048577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t>13.12.2022</a:t>
            </a:fld>
            <a:endParaRPr lang="ru-RU" dirty="0"/>
          </a:p>
        </p:txBody>
      </p:sp>
      <p:sp>
        <p:nvSpPr>
          <p:cNvPr id="104857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4857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4" name="Группа 14"/>
          <p:cNvGrpSpPr/>
          <p:nvPr/>
        </p:nvGrpSpPr>
        <p:grpSpPr>
          <a:xfrm>
            <a:off x="1017312" y="1014913"/>
            <a:ext cx="11160000" cy="84403"/>
            <a:chOff x="1073150" y="1219201"/>
            <a:chExt cx="10058400" cy="63125"/>
          </a:xfrm>
        </p:grpSpPr>
        <p:cxnSp>
          <p:nvCxnSpPr>
            <p:cNvPr id="3145728" name="Прямая соединительная линия 12"/>
            <p:cNvCxnSpPr>
              <a:cxnSpLocks/>
            </p:cNvCxnSpPr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Прямая соединительная линия 13"/>
            <p:cNvCxnSpPr>
              <a:cxnSpLocks/>
            </p:cNvCxnSpPr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rgbClr val="0A3C14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52" name="Рисунок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12729" y="76200"/>
            <a:ext cx="904584" cy="877527"/>
          </a:xfrm>
          <a:prstGeom prst="rect">
            <a:avLst/>
          </a:prstGeom>
        </p:spPr>
      </p:pic>
      <p:pic>
        <p:nvPicPr>
          <p:cNvPr id="10" name="Рисунок 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12729" y="76200"/>
            <a:ext cx="904584" cy="8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1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71672068_456239102?list=414c564b356b789969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hyperlink" Target="https://rutube.ru/video/c82c70df0ce035cedc460fdc4819f7f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Заголовок 5"/>
          <p:cNvSpPr>
            <a:spLocks noGrp="1"/>
          </p:cNvSpPr>
          <p:nvPr>
            <p:ph type="ctrTitle"/>
          </p:nvPr>
        </p:nvSpPr>
        <p:spPr>
          <a:xfrm>
            <a:off x="1346814" y="1454783"/>
            <a:ext cx="9502973" cy="3976233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</a:rPr>
              <a:t>РНКАТНО</a:t>
            </a:r>
          </a:p>
        </p:txBody>
      </p:sp>
      <p:sp>
        <p:nvSpPr>
          <p:cNvPr id="1048586" name="Подзаголовок 6"/>
          <p:cNvSpPr>
            <a:spLocks noGrp="1"/>
          </p:cNvSpPr>
          <p:nvPr>
            <p:ph type="subTitle" idx="1"/>
          </p:nvPr>
        </p:nvSpPr>
        <p:spPr>
          <a:xfrm flipH="1">
            <a:off x="273934" y="738644"/>
            <a:ext cx="11644132" cy="7824082"/>
          </a:xfrm>
        </p:spPr>
        <p:txBody>
          <a:bodyPr>
            <a:normAutofit/>
          </a:bodyPr>
          <a:lstStyle/>
          <a:p>
            <a:pPr algn="ctr"/>
            <a:endParaRPr lang="zh-CN" altLang="en-US" dirty="0"/>
          </a:p>
          <a:p>
            <a:pPr algn="ctr"/>
            <a:endParaRPr lang="ru-RU" altLang="zh-CN" sz="4800" b="1" dirty="0" smtClean="0">
              <a:solidFill>
                <a:srgbClr val="0A3C1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altLang="zh-CN" sz="5400" b="1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Отчёт по проекту </a:t>
            </a:r>
          </a:p>
          <a:p>
            <a:pPr algn="ctr"/>
            <a:r>
              <a:rPr lang="ru-RU" altLang="zh-CN" sz="5400" b="1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«Нижгар Сабантуй-2022»</a:t>
            </a:r>
          </a:p>
          <a:p>
            <a:pPr algn="ctr"/>
            <a:r>
              <a:rPr lang="ru-RU" altLang="zh-CN" sz="320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Организатор:</a:t>
            </a:r>
            <a:r>
              <a:rPr lang="ru-RU" altLang="zh-CN" sz="4000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zh-CN" sz="3600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 «Местная национально-культурная автономия татар г. Нижнего Новгорода «Нур»</a:t>
            </a:r>
          </a:p>
          <a:p>
            <a:pPr algn="just"/>
            <a:r>
              <a:rPr lang="ru-RU" altLang="zh-CN" sz="3200" b="1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проекта:</a:t>
            </a:r>
            <a:r>
              <a:rPr lang="ru-RU" altLang="zh-CN" sz="3200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zh-CN" sz="3600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Тимур Наилевич Шарафутдинов, исполнительный директор МНКАТ  НН «Нур»</a:t>
            </a:r>
            <a:r>
              <a:rPr lang="ru-RU" altLang="zh-CN" sz="4800" dirty="0" smtClean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zh-CN" sz="3600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г.</a:t>
            </a:r>
          </a:p>
          <a:p>
            <a:pPr algn="ctr"/>
            <a:endParaRPr lang="zh-CN" altLang="en-US" sz="2000" dirty="0"/>
          </a:p>
          <a:p>
            <a:pPr algn="ctr"/>
            <a:endParaRPr lang="zh-CN" altLang="en-US" sz="2000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ru-RU" altLang="zh-C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ru-RU" altLang="zh-CN" dirty="0"/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endParaRPr lang="ru-RU" alt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076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595" y="58505"/>
            <a:ext cx="973674" cy="987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650" y="75757"/>
            <a:ext cx="953044" cy="912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335" y="30810"/>
            <a:ext cx="973674" cy="1002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448" y="58505"/>
            <a:ext cx="740957" cy="9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5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>
          <a:xfrm>
            <a:off x="1055440" y="244977"/>
            <a:ext cx="11136560" cy="6920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Результаты (количественные и качественные)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9" y="15240"/>
            <a:ext cx="981541" cy="944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352" y="1189939"/>
            <a:ext cx="11686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A3C14"/>
                </a:solidFill>
                <a:hlinkClick r:id="rId3"/>
              </a:rPr>
              <a:t>https</a:t>
            </a:r>
            <a:r>
              <a:rPr lang="en-US" sz="1600" dirty="0">
                <a:solidFill>
                  <a:srgbClr val="0A3C14"/>
                </a:solidFill>
                <a:hlinkClick r:id="rId3"/>
              </a:rPr>
              <a:t>://</a:t>
            </a:r>
            <a:r>
              <a:rPr lang="en-US" sz="1600" dirty="0" smtClean="0">
                <a:solidFill>
                  <a:srgbClr val="0A3C14"/>
                </a:solidFill>
                <a:hlinkClick r:id="rId3"/>
              </a:rPr>
              <a:t>vk.com/video-71672068_456239102?list=414c564b356b789969</a:t>
            </a:r>
            <a:endParaRPr lang="ru-RU" sz="1600" dirty="0" smtClean="0">
              <a:solidFill>
                <a:srgbClr val="0A3C1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A3C14"/>
                </a:solidFill>
                <a:hlinkClick r:id="rId4"/>
              </a:rPr>
              <a:t>https</a:t>
            </a:r>
            <a:r>
              <a:rPr lang="en-US" sz="1600" dirty="0">
                <a:solidFill>
                  <a:srgbClr val="0A3C14"/>
                </a:solidFill>
                <a:hlinkClick r:id="rId4"/>
              </a:rPr>
              <a:t>://rutube.ru/video/c82c70df0ce035cedc460fdc4819f7f3</a:t>
            </a:r>
            <a:r>
              <a:rPr lang="en-US" sz="1600" dirty="0" smtClean="0">
                <a:solidFill>
                  <a:srgbClr val="0A3C14"/>
                </a:solidFill>
                <a:hlinkClick r:id="rId4"/>
              </a:rPr>
              <a:t>/</a:t>
            </a:r>
            <a:endParaRPr lang="ru-RU" sz="1600" dirty="0" smtClean="0">
              <a:solidFill>
                <a:srgbClr val="0A3C1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A3C14"/>
                </a:solidFill>
              </a:rPr>
              <a:t>https</a:t>
            </a:r>
            <a:r>
              <a:rPr lang="en-US" sz="1600" dirty="0">
                <a:solidFill>
                  <a:srgbClr val="0A3C14"/>
                </a:solidFill>
              </a:rPr>
              <a:t>://</a:t>
            </a:r>
            <a:r>
              <a:rPr lang="en-US" sz="1600" dirty="0" smtClean="0">
                <a:solidFill>
                  <a:srgbClr val="0A3C14"/>
                </a:solidFill>
              </a:rPr>
              <a:t>vk.com/swisspark_nn?w=wall-198182511_6786</a:t>
            </a:r>
            <a:endParaRPr lang="en-US" sz="1600" dirty="0">
              <a:solidFill>
                <a:srgbClr val="0A3C1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2558005"/>
            <a:ext cx="2361235" cy="4107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8" y="2558005"/>
            <a:ext cx="2036993" cy="42144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691" y="1857846"/>
            <a:ext cx="2958989" cy="48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418" y="188742"/>
            <a:ext cx="9980682" cy="10969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Направления расходования </a:t>
            </a:r>
            <a:r>
              <a:rPr lang="ru-RU" dirty="0" smtClean="0">
                <a:solidFill>
                  <a:schemeClr val="bg1"/>
                </a:solidFill>
              </a:rPr>
              <a:t>субсидии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5" y="25509"/>
            <a:ext cx="1006426" cy="94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32" y="2308071"/>
            <a:ext cx="5077568" cy="3720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811" y="1285704"/>
            <a:ext cx="3861289" cy="514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89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>
          <a:xfrm>
            <a:off x="1055440" y="244977"/>
            <a:ext cx="11136560" cy="6920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и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9" y="15240"/>
            <a:ext cx="981541" cy="9449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934" y="1189939"/>
            <a:ext cx="11554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38" y="2273803"/>
            <a:ext cx="3770140" cy="269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4" y="2273803"/>
            <a:ext cx="3718560" cy="2696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42" y="2273803"/>
            <a:ext cx="3779848" cy="26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51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73497"/>
            <a:ext cx="9980682" cy="44539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О празднике «Сабантуй»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504" y="1466462"/>
            <a:ext cx="3363847" cy="2154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23714"/>
            <a:ext cx="1000728" cy="94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741" y="3992754"/>
            <a:ext cx="3669175" cy="2347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92" y="3992754"/>
            <a:ext cx="3363847" cy="2337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07" y="3992754"/>
            <a:ext cx="3097784" cy="2337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07" y="1434013"/>
            <a:ext cx="3097784" cy="2219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1741" y="1434013"/>
            <a:ext cx="366917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8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73497"/>
            <a:ext cx="9980682" cy="445395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Программа «Сабантуй 2022</a:t>
            </a:r>
            <a:r>
              <a:rPr lang="ru-RU" sz="2000" dirty="0" smtClean="0">
                <a:solidFill>
                  <a:schemeClr val="bg1"/>
                </a:solidFill>
              </a:rPr>
              <a:t>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49" y="1599892"/>
            <a:ext cx="3493311" cy="2127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23714"/>
            <a:ext cx="1000728" cy="9449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12" y="4009562"/>
            <a:ext cx="3585813" cy="2599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805" y="1599892"/>
            <a:ext cx="3733714" cy="2158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548" y="3923818"/>
            <a:ext cx="4029565" cy="2685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558" y="1599892"/>
            <a:ext cx="3339502" cy="50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09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title"/>
          </p:nvPr>
        </p:nvSpPr>
        <p:spPr>
          <a:xfrm>
            <a:off x="935388" y="90123"/>
            <a:ext cx="11140865" cy="62431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48604" name="TextBox 3"/>
          <p:cNvSpPr txBox="1"/>
          <p:nvPr/>
        </p:nvSpPr>
        <p:spPr>
          <a:xfrm>
            <a:off x="836726" y="1103507"/>
            <a:ext cx="71001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/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" y="8074"/>
            <a:ext cx="981541" cy="9449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63" y="4147078"/>
            <a:ext cx="4263667" cy="2555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64" y="1425509"/>
            <a:ext cx="3949758" cy="2417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248" y="4147077"/>
            <a:ext cx="4137407" cy="2555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208" y="3883852"/>
            <a:ext cx="2667313" cy="2879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2200" y="1354240"/>
            <a:ext cx="3674197" cy="2399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6818" y="1425509"/>
            <a:ext cx="3912724" cy="24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28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70" y="0"/>
            <a:ext cx="11135250" cy="1096962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105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05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050" b="1" dirty="0">
              <a:solidFill>
                <a:srgbClr val="0A3C1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4957" y="3796496"/>
            <a:ext cx="3935392" cy="2940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" y="39271"/>
            <a:ext cx="982360" cy="944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" y="3796496"/>
            <a:ext cx="3598469" cy="29402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91" y="1320628"/>
            <a:ext cx="3518703" cy="23354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692" y="1320628"/>
            <a:ext cx="3776367" cy="23354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957" y="1320628"/>
            <a:ext cx="3935393" cy="2335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979" y="4023759"/>
            <a:ext cx="3523793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71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title"/>
          </p:nvPr>
        </p:nvSpPr>
        <p:spPr>
          <a:xfrm>
            <a:off x="1051135" y="300942"/>
            <a:ext cx="11140865" cy="55457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48604" name="TextBox 3"/>
          <p:cNvSpPr txBox="1"/>
          <p:nvPr/>
        </p:nvSpPr>
        <p:spPr>
          <a:xfrm>
            <a:off x="926289" y="1164134"/>
            <a:ext cx="79394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/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" y="8074"/>
            <a:ext cx="981541" cy="944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429" y="1557220"/>
            <a:ext cx="4148827" cy="2476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881" y="4149029"/>
            <a:ext cx="4141375" cy="2447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297" y="4305782"/>
            <a:ext cx="3872703" cy="22909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30" y="4149029"/>
            <a:ext cx="3691110" cy="2511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30" y="1553203"/>
            <a:ext cx="3691110" cy="2411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8989" y="1402610"/>
            <a:ext cx="3313317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4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062" y="167794"/>
            <a:ext cx="9980682" cy="1096962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160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rgbClr val="0A3C1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b="1" dirty="0">
              <a:solidFill>
                <a:srgbClr val="0A3C1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" y="39271"/>
            <a:ext cx="982360" cy="944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34" y="4258552"/>
            <a:ext cx="3737274" cy="2372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131" y="4270131"/>
            <a:ext cx="3521984" cy="2343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70" y="1222958"/>
            <a:ext cx="3727430" cy="259631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022977" y="5309117"/>
            <a:ext cx="2267191" cy="80154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87" y="4058379"/>
            <a:ext cx="3841890" cy="2614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633" y="1264756"/>
            <a:ext cx="3526008" cy="28210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7445" y="1407858"/>
            <a:ext cx="3706708" cy="26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8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>
          <a:xfrm>
            <a:off x="1055440" y="244977"/>
            <a:ext cx="11136560" cy="6920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9" y="15240"/>
            <a:ext cx="981541" cy="944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19" y="4057203"/>
            <a:ext cx="3774048" cy="2645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64" y="4057202"/>
            <a:ext cx="4063064" cy="2645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26" y="1330309"/>
            <a:ext cx="3588497" cy="26517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726" y="4057202"/>
            <a:ext cx="3588498" cy="2645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18" y="1330309"/>
            <a:ext cx="3774048" cy="2651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964" y="1330308"/>
            <a:ext cx="4063064" cy="26517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>
          <a:xfrm>
            <a:off x="812372" y="141715"/>
            <a:ext cx="11136560" cy="6920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я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9" y="15240"/>
            <a:ext cx="981541" cy="944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114" y="2528739"/>
            <a:ext cx="3923818" cy="2476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9" y="2469906"/>
            <a:ext cx="3716925" cy="2476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353" y="2169925"/>
            <a:ext cx="3713330" cy="27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22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881A949A-9AFC-4082-B22F-E2CA9AAB5499}" vid="{21072895-6E68-4B29-8869-0C89EC50448E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55ED91-CAAA-494F-9F09-3685E88F6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79</Words>
  <Application>Microsoft Office PowerPoint</Application>
  <PresentationFormat>Широкоэкранный</PresentationFormat>
  <Paragraphs>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Euphemia</vt:lpstr>
      <vt:lpstr>Plantagenet Cherokee</vt:lpstr>
      <vt:lpstr>Tahoma</vt:lpstr>
      <vt:lpstr>Times New Roman</vt:lpstr>
      <vt:lpstr>Wingdings</vt:lpstr>
      <vt:lpstr>Тема1</vt:lpstr>
      <vt:lpstr>РНКАТНО</vt:lpstr>
      <vt:lpstr>О празднике «Сабантуй»</vt:lpstr>
      <vt:lpstr>Программа «Сабантуй 2022»</vt:lpstr>
      <vt:lpstr>т</vt:lpstr>
      <vt:lpstr>м </vt:lpstr>
      <vt:lpstr>с</vt:lpstr>
      <vt:lpstr>с  </vt:lpstr>
      <vt:lpstr>с</vt:lpstr>
      <vt:lpstr>я</vt:lpstr>
      <vt:lpstr>Результаты (количественные и качественные)</vt:lpstr>
      <vt:lpstr>Направления расходования субсидии</vt:lpstr>
      <vt:lpstr>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2017-11-14T00:01:34Z</dcterms:created>
  <dcterms:modified xsi:type="dcterms:W3CDTF">2022-12-13T17:11:34Z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